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5">
  <p:sldMasterIdLst>
    <p:sldMasterId id="2147483648" r:id="rId1"/>
  </p:sldMasterIdLst>
  <p:notesMasterIdLst>
    <p:notesMasterId r:id="rId12"/>
  </p:notesMasterIdLst>
  <p:sldIdLst>
    <p:sldId id="313" r:id="rId2"/>
    <p:sldId id="332" r:id="rId3"/>
    <p:sldId id="333" r:id="rId4"/>
    <p:sldId id="334" r:id="rId5"/>
    <p:sldId id="335" r:id="rId6"/>
    <p:sldId id="336" r:id="rId7"/>
    <p:sldId id="337" r:id="rId8"/>
    <p:sldId id="338" r:id="rId9"/>
    <p:sldId id="339" r:id="rId10"/>
    <p:sldId id="30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94" autoAdjust="0"/>
    <p:restoredTop sz="99457" autoAdjust="0"/>
  </p:normalViewPr>
  <p:slideViewPr>
    <p:cSldViewPr>
      <p:cViewPr varScale="1">
        <p:scale>
          <a:sx n="73" d="100"/>
          <a:sy n="73" d="100"/>
        </p:scale>
        <p:origin x="-1308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DBD532-B2E0-437B-9004-125957C3FA17}" type="datetimeFigureOut">
              <a:rPr lang="en-US" smtClean="0"/>
              <a:pPr/>
              <a:t>2/24/2018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85848C-981C-415A-ACA9-F109B163209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7929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CB0C2-5B51-45F5-A960-563D50C573B4}" type="datetimeFigureOut">
              <a:rPr lang="en-US" smtClean="0"/>
              <a:pPr/>
              <a:t>2/24/2018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2C63D-C944-432A-AAB3-0BC4DD0808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99660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CB0C2-5B51-45F5-A960-563D50C573B4}" type="datetimeFigureOut">
              <a:rPr lang="en-US" smtClean="0"/>
              <a:pPr/>
              <a:t>2/24/2018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2C63D-C944-432A-AAB3-0BC4DD0808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14712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CB0C2-5B51-45F5-A960-563D50C573B4}" type="datetimeFigureOut">
              <a:rPr lang="en-US" smtClean="0"/>
              <a:pPr/>
              <a:t>2/24/2018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2C63D-C944-432A-AAB3-0BC4DD0808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2304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CB0C2-5B51-45F5-A960-563D50C573B4}" type="datetimeFigureOut">
              <a:rPr lang="en-US" smtClean="0"/>
              <a:pPr/>
              <a:t>2/24/2018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2C63D-C944-432A-AAB3-0BC4DD0808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2521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CB0C2-5B51-45F5-A960-563D50C573B4}" type="datetimeFigureOut">
              <a:rPr lang="en-US" smtClean="0"/>
              <a:pPr/>
              <a:t>2/24/2018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2C63D-C944-432A-AAB3-0BC4DD0808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53885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CB0C2-5B51-45F5-A960-563D50C573B4}" type="datetimeFigureOut">
              <a:rPr lang="en-US" smtClean="0"/>
              <a:pPr/>
              <a:t>2/24/2018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2C63D-C944-432A-AAB3-0BC4DD0808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09926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CB0C2-5B51-45F5-A960-563D50C573B4}" type="datetimeFigureOut">
              <a:rPr lang="en-US" smtClean="0"/>
              <a:pPr/>
              <a:t>2/24/2018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2C63D-C944-432A-AAB3-0BC4DD0808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38003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CB0C2-5B51-45F5-A960-563D50C573B4}" type="datetimeFigureOut">
              <a:rPr lang="en-US" smtClean="0"/>
              <a:pPr/>
              <a:t>2/24/2018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2C63D-C944-432A-AAB3-0BC4DD0808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0986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CB0C2-5B51-45F5-A960-563D50C573B4}" type="datetimeFigureOut">
              <a:rPr lang="en-US" smtClean="0"/>
              <a:pPr/>
              <a:t>2/24/2018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2C63D-C944-432A-AAB3-0BC4DD0808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984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CB0C2-5B51-45F5-A960-563D50C573B4}" type="datetimeFigureOut">
              <a:rPr lang="en-US" smtClean="0"/>
              <a:pPr/>
              <a:t>2/24/2018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2C63D-C944-432A-AAB3-0BC4DD0808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12666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CB0C2-5B51-45F5-A960-563D50C573B4}" type="datetimeFigureOut">
              <a:rPr lang="en-US" smtClean="0"/>
              <a:pPr/>
              <a:t>2/24/2018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2C63D-C944-432A-AAB3-0BC4DD0808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72055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BCB0C2-5B51-45F5-A960-563D50C573B4}" type="datetimeFigureOut">
              <a:rPr lang="en-US" smtClean="0"/>
              <a:pPr/>
              <a:t>2/24/2018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82C63D-C944-432A-AAB3-0BC4DD0808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8688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gif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 rot="5400000">
            <a:off x="76200" y="76200"/>
            <a:ext cx="2362200" cy="2362200"/>
            <a:chOff x="48" y="1632"/>
            <a:chExt cx="3072" cy="2640"/>
          </a:xfrm>
        </p:grpSpPr>
        <p:pic>
          <p:nvPicPr>
            <p:cNvPr id="5" name="Picture 2" descr="Frames PPT 007"/>
            <p:cNvPicPr>
              <a:picLocks noChangeAspect="1" noChangeArrowheads="1"/>
            </p:cNvPicPr>
            <p:nvPr/>
          </p:nvPicPr>
          <p:blipFill>
            <a:blip r:embed="rId3"/>
            <a:srcRect t="85001" r="80000"/>
            <a:stretch>
              <a:fillRect/>
            </a:stretch>
          </p:blipFill>
          <p:spPr bwMode="auto">
            <a:xfrm>
              <a:off x="48" y="3792"/>
              <a:ext cx="480" cy="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" name="Line 4"/>
            <p:cNvSpPr>
              <a:spLocks noChangeShapeType="1"/>
            </p:cNvSpPr>
            <p:nvPr/>
          </p:nvSpPr>
          <p:spPr bwMode="auto">
            <a:xfrm>
              <a:off x="144" y="2496"/>
              <a:ext cx="0" cy="134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Line 5"/>
            <p:cNvSpPr>
              <a:spLocks noChangeShapeType="1"/>
            </p:cNvSpPr>
            <p:nvPr/>
          </p:nvSpPr>
          <p:spPr bwMode="auto">
            <a:xfrm>
              <a:off x="96" y="1632"/>
              <a:ext cx="0" cy="235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Line 6"/>
            <p:cNvSpPr>
              <a:spLocks noChangeShapeType="1"/>
            </p:cNvSpPr>
            <p:nvPr/>
          </p:nvSpPr>
          <p:spPr bwMode="auto">
            <a:xfrm>
              <a:off x="480" y="4176"/>
              <a:ext cx="172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Line 7"/>
            <p:cNvSpPr>
              <a:spLocks noChangeShapeType="1"/>
            </p:cNvSpPr>
            <p:nvPr/>
          </p:nvSpPr>
          <p:spPr bwMode="auto">
            <a:xfrm>
              <a:off x="336" y="4224"/>
              <a:ext cx="278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" name="Group 2"/>
          <p:cNvGrpSpPr>
            <a:grpSpLocks/>
          </p:cNvGrpSpPr>
          <p:nvPr/>
        </p:nvGrpSpPr>
        <p:grpSpPr bwMode="auto">
          <a:xfrm rot="10800000">
            <a:off x="6172200" y="152400"/>
            <a:ext cx="2858804" cy="2193120"/>
            <a:chOff x="48" y="1632"/>
            <a:chExt cx="3072" cy="2640"/>
          </a:xfrm>
        </p:grpSpPr>
        <p:pic>
          <p:nvPicPr>
            <p:cNvPr id="11" name="Picture 2" descr="Frames PPT 007"/>
            <p:cNvPicPr>
              <a:picLocks noChangeAspect="1" noChangeArrowheads="1"/>
            </p:cNvPicPr>
            <p:nvPr/>
          </p:nvPicPr>
          <p:blipFill>
            <a:blip r:embed="rId3"/>
            <a:srcRect t="85001" r="80000"/>
            <a:stretch>
              <a:fillRect/>
            </a:stretch>
          </p:blipFill>
          <p:spPr bwMode="auto">
            <a:xfrm>
              <a:off x="48" y="3792"/>
              <a:ext cx="480" cy="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2" name="Line 4"/>
            <p:cNvSpPr>
              <a:spLocks noChangeShapeType="1"/>
            </p:cNvSpPr>
            <p:nvPr/>
          </p:nvSpPr>
          <p:spPr bwMode="auto">
            <a:xfrm>
              <a:off x="144" y="2496"/>
              <a:ext cx="0" cy="134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Line 5"/>
            <p:cNvSpPr>
              <a:spLocks noChangeShapeType="1"/>
            </p:cNvSpPr>
            <p:nvPr/>
          </p:nvSpPr>
          <p:spPr bwMode="auto">
            <a:xfrm>
              <a:off x="96" y="1632"/>
              <a:ext cx="0" cy="235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Line 6"/>
            <p:cNvSpPr>
              <a:spLocks noChangeShapeType="1"/>
            </p:cNvSpPr>
            <p:nvPr/>
          </p:nvSpPr>
          <p:spPr bwMode="auto">
            <a:xfrm>
              <a:off x="480" y="4176"/>
              <a:ext cx="172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Line 7"/>
            <p:cNvSpPr>
              <a:spLocks noChangeShapeType="1"/>
            </p:cNvSpPr>
            <p:nvPr/>
          </p:nvSpPr>
          <p:spPr bwMode="auto">
            <a:xfrm>
              <a:off x="336" y="4224"/>
              <a:ext cx="278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7" name="Rectangle 26"/>
          <p:cNvSpPr/>
          <p:nvPr/>
        </p:nvSpPr>
        <p:spPr>
          <a:xfrm>
            <a:off x="228600" y="228600"/>
            <a:ext cx="8915400" cy="5414141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UpPour">
              <a:avLst>
                <a:gd name="adj1" fmla="val 9037428"/>
                <a:gd name="adj2" fmla="val 36712"/>
              </a:avLst>
            </a:prstTxWarp>
            <a:spAutoFit/>
          </a:bodyPr>
          <a:lstStyle/>
          <a:p>
            <a:pPr algn="ctr"/>
            <a:r>
              <a:rPr lang="en-US" sz="5400" b="1" dirty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Welcome to </a:t>
            </a:r>
            <a:r>
              <a:rPr lang="en-US" sz="5400" b="1" dirty="0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English Class7</a:t>
            </a:r>
          </a:p>
          <a:p>
            <a:pPr algn="ctr"/>
            <a:endParaRPr lang="en-US" sz="5400" dirty="0">
              <a:solidFill>
                <a:srgbClr val="FF0000"/>
              </a:solidFill>
            </a:endParaRPr>
          </a:p>
        </p:txBody>
      </p:sp>
      <p:pic>
        <p:nvPicPr>
          <p:cNvPr id="28" name="Picture 27" descr="http://kenhtuyensinh.vn/images/2013/Hoc-tieng-anh-giao-tiep.jp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1219200"/>
            <a:ext cx="3657600" cy="23622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29" name="Picture 28" descr="https://encrypted-tbn2.gstatic.com/images?q=tbn:ANd9GcQongWViEbyQJxN3XvuAs_9QTa6Zk_AME-p8RkYClltpKUlvg7D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5181600"/>
            <a:ext cx="2381250" cy="1332230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</p:pic>
      <p:sp>
        <p:nvSpPr>
          <p:cNvPr id="30" name="Cloud Callout 29"/>
          <p:cNvSpPr/>
          <p:nvPr/>
        </p:nvSpPr>
        <p:spPr>
          <a:xfrm>
            <a:off x="1447800" y="4572000"/>
            <a:ext cx="4204855" cy="1393875"/>
          </a:xfrm>
          <a:prstGeom prst="cloudCallout">
            <a:avLst>
              <a:gd name="adj1" fmla="val 58762"/>
              <a:gd name="adj2" fmla="val 36245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002060"/>
                </a:solidFill>
              </a:rPr>
              <a:t>Let’s learn English !</a:t>
            </a:r>
            <a:endParaRPr lang="en-US" sz="3200" b="1" dirty="0">
              <a:solidFill>
                <a:srgbClr val="00206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676400" y="3581400"/>
            <a:ext cx="6324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</a:rPr>
              <a:t>Unit 11: SCIENCE AND TECHNOLOGY</a:t>
            </a:r>
          </a:p>
          <a:p>
            <a:pPr algn="ctr"/>
            <a:r>
              <a:rPr lang="en-US" sz="2800" b="1" dirty="0" smtClean="0">
                <a:solidFill>
                  <a:srgbClr val="0070C0"/>
                </a:solidFill>
              </a:rPr>
              <a:t>(A CLOSER LOOK1)</a:t>
            </a:r>
            <a:endParaRPr lang="en-US" sz="2800" b="1" dirty="0">
              <a:solidFill>
                <a:srgbClr val="0070C0"/>
              </a:solidFill>
            </a:endParaRPr>
          </a:p>
        </p:txBody>
      </p:sp>
      <p:pic>
        <p:nvPicPr>
          <p:cNvPr id="32" name="Picture 14" descr="Picture Sao bay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 rot="3847082">
            <a:off x="7424482" y="3619540"/>
            <a:ext cx="389859" cy="48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" name="Picture 14" descr="Picture Sao bay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 rot="3847082">
            <a:off x="8620099" y="324466"/>
            <a:ext cx="386561" cy="5474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" name="Picture 14" descr="Picture Sao bay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 rot="3847082">
            <a:off x="865816" y="330220"/>
            <a:ext cx="370357" cy="4627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" name="Picture 14" descr="Picture Sao bay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 rot="3847082">
            <a:off x="1281485" y="4798690"/>
            <a:ext cx="524192" cy="6549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" name="Picture 14" descr="Picture Sao bay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 rot="3847082">
            <a:off x="1752525" y="2804592"/>
            <a:ext cx="590502" cy="7377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30" grpId="0" animBg="1"/>
      <p:bldP spid="31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609600" y="1143000"/>
            <a:ext cx="57150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* </a:t>
            </a:r>
            <a:r>
              <a:rPr lang="en-US" sz="2800" b="1" u="sng" dirty="0" smtClean="0">
                <a:solidFill>
                  <a:srgbClr val="0070C0"/>
                </a:solidFill>
              </a:rPr>
              <a:t>Homework:</a:t>
            </a:r>
            <a:endParaRPr lang="en-US" sz="2800" dirty="0" smtClean="0">
              <a:solidFill>
                <a:srgbClr val="0070C0"/>
              </a:solidFill>
            </a:endParaRPr>
          </a:p>
          <a:p>
            <a:r>
              <a:rPr lang="en-US" sz="2800" dirty="0" smtClean="0">
                <a:solidFill>
                  <a:srgbClr val="0070C0"/>
                </a:solidFill>
              </a:rPr>
              <a:t>- Learn vocabulary by heart and rewrite them in sentences.</a:t>
            </a:r>
          </a:p>
          <a:p>
            <a:r>
              <a:rPr lang="en-US" sz="2800" dirty="0" smtClean="0">
                <a:solidFill>
                  <a:srgbClr val="0070C0"/>
                </a:solidFill>
              </a:rPr>
              <a:t>- Redo the exercise in your notebook.</a:t>
            </a:r>
          </a:p>
          <a:p>
            <a:r>
              <a:rPr lang="en-US" sz="2800" dirty="0" smtClean="0">
                <a:solidFill>
                  <a:srgbClr val="0070C0"/>
                </a:solidFill>
              </a:rPr>
              <a:t>- Prepare for a closer look 2</a:t>
            </a:r>
          </a:p>
          <a:p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067800" cy="523220"/>
          </a:xfrm>
          <a:prstGeom prst="rect">
            <a:avLst/>
          </a:prstGeom>
          <a:solidFill>
            <a:srgbClr val="00B050"/>
          </a:solidFill>
          <a:ln>
            <a:solidFill>
              <a:srgbClr val="FF0000"/>
            </a:solidFill>
          </a:ln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Unit 11: SCIENCE AND TECHNOLOGY – </a:t>
            </a:r>
            <a:r>
              <a:rPr lang="en-US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 Close look 1</a:t>
            </a:r>
            <a:endParaRPr 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067800" cy="523220"/>
          </a:xfrm>
          <a:prstGeom prst="rect">
            <a:avLst/>
          </a:prstGeom>
          <a:solidFill>
            <a:srgbClr val="00B050"/>
          </a:solidFill>
          <a:ln>
            <a:solidFill>
              <a:srgbClr val="FF0000"/>
            </a:solidFill>
          </a:ln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Unit 11: SCIENCE AND TECHNOLOGY – </a:t>
            </a:r>
            <a:r>
              <a:rPr lang="en-US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 Close look 1</a:t>
            </a:r>
            <a:endParaRPr lang="en-US" sz="2800" b="1" dirty="0"/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0" y="0"/>
            <a:ext cx="22313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ourier New" pitchFamily="49" charset="0"/>
                <a:cs typeface="Times New Roman" pitchFamily="18" charset="0"/>
              </a:rPr>
              <a:t>.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352800" y="609600"/>
            <a:ext cx="2743200" cy="5847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srgbClr val="C00000"/>
                </a:solidFill>
                <a:latin typeface="Times New Roman" pitchFamily="18" charset="0"/>
                <a:ea typeface="Courier New" pitchFamily="49" charset="0"/>
                <a:cs typeface="Times New Roman" pitchFamily="18" charset="0"/>
              </a:rPr>
              <a:t> </a:t>
            </a:r>
            <a:r>
              <a:rPr lang="en-US" sz="3200" b="1" u="sng" dirty="0" smtClean="0">
                <a:solidFill>
                  <a:srgbClr val="FF0000"/>
                </a:solidFill>
                <a:latin typeface="Times New Roman" pitchFamily="18" charset="0"/>
                <a:ea typeface="Courier New" pitchFamily="49" charset="0"/>
                <a:cs typeface="Times New Roman" pitchFamily="18" charset="0"/>
              </a:rPr>
              <a:t>Vocabulary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ea typeface="Courier New" pitchFamily="49" charset="0"/>
                <a:cs typeface="Times New Roman" pitchFamily="18" charset="0"/>
              </a:rPr>
              <a:t>:</a:t>
            </a:r>
            <a:endParaRPr lang="en-US" sz="3200" dirty="0" smtClean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+ Look out!</a:t>
            </a:r>
          </a:p>
          <a:p>
            <a:pPr>
              <a:buNone/>
            </a:pPr>
            <a:r>
              <a:rPr lang="en-US" b="1" dirty="0" smtClean="0">
                <a:solidFill>
                  <a:srgbClr val="0070C0"/>
                </a:solidFill>
              </a:rPr>
              <a:t>- We add </a:t>
            </a:r>
            <a:r>
              <a:rPr lang="en-US" b="1" i="1" dirty="0" smtClean="0">
                <a:solidFill>
                  <a:srgbClr val="0070C0"/>
                </a:solidFill>
              </a:rPr>
              <a:t>-</a:t>
            </a:r>
            <a:r>
              <a:rPr lang="en-US" b="1" i="1" dirty="0" err="1" smtClean="0">
                <a:solidFill>
                  <a:srgbClr val="0070C0"/>
                </a:solidFill>
              </a:rPr>
              <a:t>er</a:t>
            </a:r>
            <a:r>
              <a:rPr lang="en-US" b="1" i="1" dirty="0" smtClean="0">
                <a:solidFill>
                  <a:srgbClr val="0070C0"/>
                </a:solidFill>
              </a:rPr>
              <a:t>, -or, or -</a:t>
            </a:r>
            <a:r>
              <a:rPr lang="en-US" b="1" i="1" dirty="0" err="1" smtClean="0">
                <a:solidFill>
                  <a:srgbClr val="0070C0"/>
                </a:solidFill>
              </a:rPr>
              <a:t>ist</a:t>
            </a:r>
            <a:r>
              <a:rPr lang="en-US" b="1" i="1" dirty="0" smtClean="0">
                <a:solidFill>
                  <a:srgbClr val="0070C0"/>
                </a:solidFill>
              </a:rPr>
              <a:t> to a verb or noun to </a:t>
            </a:r>
            <a:r>
              <a:rPr lang="en-US" b="1" dirty="0" smtClean="0">
                <a:solidFill>
                  <a:srgbClr val="0070C0"/>
                </a:solidFill>
              </a:rPr>
              <a:t>form a noun indicating people.</a:t>
            </a:r>
          </a:p>
          <a:p>
            <a:r>
              <a:rPr lang="en-US" i="1" u="sng" dirty="0" smtClean="0">
                <a:solidFill>
                  <a:srgbClr val="0070C0"/>
                </a:solidFill>
              </a:rPr>
              <a:t>Example:</a:t>
            </a:r>
            <a:r>
              <a:rPr lang="en-US" i="1" dirty="0" smtClean="0">
                <a:solidFill>
                  <a:srgbClr val="0070C0"/>
                </a:solidFill>
              </a:rPr>
              <a:t> </a:t>
            </a:r>
          </a:p>
          <a:p>
            <a:pPr>
              <a:buFontTx/>
              <a:buChar char="-"/>
            </a:pPr>
            <a:r>
              <a:rPr lang="en-US" i="1" dirty="0" smtClean="0">
                <a:solidFill>
                  <a:srgbClr val="FF0000"/>
                </a:solidFill>
              </a:rPr>
              <a:t>to learn   → learn</a:t>
            </a:r>
            <a:r>
              <a:rPr lang="en-US" b="1" i="1" dirty="0" smtClean="0">
                <a:solidFill>
                  <a:srgbClr val="FF0000"/>
                </a:solidFill>
              </a:rPr>
              <a:t>er</a:t>
            </a:r>
          </a:p>
          <a:p>
            <a:pPr>
              <a:buNone/>
            </a:pPr>
            <a:r>
              <a:rPr lang="en-US" i="1" dirty="0" smtClean="0">
                <a:solidFill>
                  <a:srgbClr val="FF0000"/>
                </a:solidFill>
              </a:rPr>
              <a:t>- to invent → invent</a:t>
            </a:r>
            <a:r>
              <a:rPr lang="en-US" b="1" i="1" dirty="0" smtClean="0">
                <a:solidFill>
                  <a:srgbClr val="FF0000"/>
                </a:solidFill>
              </a:rPr>
              <a:t>or</a:t>
            </a:r>
          </a:p>
          <a:p>
            <a:pPr>
              <a:buNone/>
            </a:pPr>
            <a:r>
              <a:rPr lang="en-US" i="1" dirty="0" smtClean="0">
                <a:solidFill>
                  <a:srgbClr val="FF0000"/>
                </a:solidFill>
              </a:rPr>
              <a:t>- Science    → scient</a:t>
            </a:r>
            <a:r>
              <a:rPr lang="en-US" b="1" i="1" dirty="0" smtClean="0">
                <a:solidFill>
                  <a:srgbClr val="FF0000"/>
                </a:solidFill>
              </a:rPr>
              <a:t>ist</a:t>
            </a:r>
            <a:endParaRPr lang="en-US" i="1" dirty="0" smtClean="0">
              <a:solidFill>
                <a:srgbClr val="FF0000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6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133600"/>
            <a:ext cx="8229600" cy="32766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800" dirty="0" smtClean="0">
                <a:solidFill>
                  <a:srgbClr val="0070C0"/>
                </a:solidFill>
              </a:rPr>
              <a:t>1. A person who gives advice is an _______.</a:t>
            </a:r>
          </a:p>
          <a:p>
            <a:pPr>
              <a:buNone/>
            </a:pPr>
            <a:r>
              <a:rPr lang="en-US" sz="2800" dirty="0" smtClean="0">
                <a:solidFill>
                  <a:srgbClr val="0070C0"/>
                </a:solidFill>
              </a:rPr>
              <a:t>2. A scientist who studies chemistry is a _______.</a:t>
            </a:r>
          </a:p>
          <a:p>
            <a:pPr>
              <a:buNone/>
            </a:pPr>
            <a:r>
              <a:rPr lang="en-US" sz="2800" dirty="0" smtClean="0">
                <a:solidFill>
                  <a:srgbClr val="0070C0"/>
                </a:solidFill>
              </a:rPr>
              <a:t>3. A person whose job is to design things is a _______.</a:t>
            </a:r>
          </a:p>
          <a:p>
            <a:pPr>
              <a:buNone/>
            </a:pPr>
            <a:r>
              <a:rPr lang="en-US" sz="2800" dirty="0" smtClean="0">
                <a:solidFill>
                  <a:srgbClr val="0070C0"/>
                </a:solidFill>
              </a:rPr>
              <a:t>4. A person whose job is writing </a:t>
            </a:r>
            <a:r>
              <a:rPr lang="en-US" sz="2800" dirty="0" err="1" smtClean="0">
                <a:solidFill>
                  <a:srgbClr val="0070C0"/>
                </a:solidFill>
              </a:rPr>
              <a:t>programmes</a:t>
            </a:r>
            <a:r>
              <a:rPr lang="en-US" sz="2800" dirty="0" smtClean="0">
                <a:solidFill>
                  <a:srgbClr val="0070C0"/>
                </a:solidFill>
              </a:rPr>
              <a:t> for computers is a _______.</a:t>
            </a:r>
          </a:p>
          <a:p>
            <a:pPr>
              <a:buNone/>
            </a:pPr>
            <a:r>
              <a:rPr lang="en-US" sz="2800" dirty="0" smtClean="0">
                <a:solidFill>
                  <a:srgbClr val="0070C0"/>
                </a:solidFill>
              </a:rPr>
              <a:t>5. A marine _______ is a scientist who studies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067800" cy="523220"/>
          </a:xfrm>
          <a:prstGeom prst="rect">
            <a:avLst/>
          </a:prstGeom>
          <a:solidFill>
            <a:srgbClr val="00B050"/>
          </a:solidFill>
          <a:ln>
            <a:solidFill>
              <a:srgbClr val="FF0000"/>
            </a:solidFill>
          </a:ln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Unit 11: SCIENCE AND TECHNOLOGY – </a:t>
            </a:r>
            <a:r>
              <a:rPr lang="en-US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 Close look 1</a:t>
            </a:r>
            <a:endParaRPr lang="en-US" sz="2800" b="1" dirty="0"/>
          </a:p>
        </p:txBody>
      </p:sp>
      <p:sp>
        <p:nvSpPr>
          <p:cNvPr id="5" name="Rectangle 4"/>
          <p:cNvSpPr/>
          <p:nvPr/>
        </p:nvSpPr>
        <p:spPr>
          <a:xfrm>
            <a:off x="152400" y="619780"/>
            <a:ext cx="2133600" cy="52322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800" b="1" u="sng" dirty="0" smtClean="0">
                <a:solidFill>
                  <a:srgbClr val="FF0000"/>
                </a:solidFill>
                <a:latin typeface="Times New Roman" pitchFamily="18" charset="0"/>
                <a:ea typeface="Courier New" pitchFamily="49" charset="0"/>
                <a:cs typeface="Times New Roman" pitchFamily="18" charset="0"/>
              </a:rPr>
              <a:t>Vocabulary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ea typeface="Courier New" pitchFamily="49" charset="0"/>
                <a:cs typeface="Times New Roman" pitchFamily="18" charset="0"/>
              </a:rPr>
              <a:t>:</a:t>
            </a:r>
            <a:endParaRPr lang="en-US" sz="2800" dirty="0" smtClean="0"/>
          </a:p>
        </p:txBody>
      </p:sp>
      <p:sp>
        <p:nvSpPr>
          <p:cNvPr id="6" name="Rectangle 5"/>
          <p:cNvSpPr/>
          <p:nvPr/>
        </p:nvSpPr>
        <p:spPr>
          <a:xfrm>
            <a:off x="381000" y="1371600"/>
            <a:ext cx="84582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1. </a:t>
            </a:r>
            <a:r>
              <a:rPr lang="en-US" sz="2400" u="sng" dirty="0" smtClean="0">
                <a:solidFill>
                  <a:srgbClr val="FF0000"/>
                </a:solidFill>
              </a:rPr>
              <a:t>Complete the following sentences with nouns indicating people</a:t>
            </a:r>
            <a:r>
              <a:rPr lang="en-US" sz="2400" dirty="0" smtClean="0">
                <a:solidFill>
                  <a:srgbClr val="FF0000"/>
                </a:solidFill>
              </a:rPr>
              <a:t>.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486400" y="2057400"/>
            <a:ext cx="144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</a:rPr>
              <a:t>adviser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248400" y="2590800"/>
            <a:ext cx="144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</a:rPr>
              <a:t>chemist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934200" y="3124200"/>
            <a:ext cx="144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</a:rPr>
              <a:t>designer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971800" y="4114800"/>
            <a:ext cx="182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</a:rPr>
              <a:t>programmer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133600" y="4648200"/>
            <a:ext cx="144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</a:rPr>
              <a:t> biologist</a:t>
            </a:r>
            <a:endParaRPr lang="en-US" sz="24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500"/>
                            </p:stCondLst>
                            <p:childTnLst>
                              <p:par>
                                <p:cTn id="2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0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5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0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5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0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 animBg="1"/>
      <p:bldP spid="6" grpId="0"/>
      <p:bldP spid="10" grpId="0"/>
      <p:bldP spid="14" grpId="0"/>
      <p:bldP spid="15" grpId="0"/>
      <p:bldP spid="16" grpId="0"/>
      <p:bldP spid="1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067800" cy="523220"/>
          </a:xfrm>
          <a:prstGeom prst="rect">
            <a:avLst/>
          </a:prstGeom>
          <a:solidFill>
            <a:srgbClr val="00B050"/>
          </a:solidFill>
          <a:ln>
            <a:solidFill>
              <a:srgbClr val="FF0000"/>
            </a:solidFill>
          </a:ln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Unit 11: SCIENCE AND TECHNOLOGY – </a:t>
            </a:r>
            <a:r>
              <a:rPr lang="en-US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 Close look 1</a:t>
            </a:r>
            <a:endParaRPr lang="en-US" sz="2800" b="1" dirty="0"/>
          </a:p>
        </p:txBody>
      </p:sp>
      <p:sp>
        <p:nvSpPr>
          <p:cNvPr id="5" name="Rectangle 4"/>
          <p:cNvSpPr/>
          <p:nvPr/>
        </p:nvSpPr>
        <p:spPr>
          <a:xfrm>
            <a:off x="457200" y="1066800"/>
            <a:ext cx="6858000" cy="830997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rgbClr val="C00000"/>
                </a:solidFill>
              </a:rPr>
              <a:t>doctor      chemist     physicist    archeologist explorer engineer      software     developer conservationist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" y="2362200"/>
            <a:ext cx="1949042" cy="12954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438400" y="2362200"/>
            <a:ext cx="1896836" cy="12954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495799" y="2362200"/>
            <a:ext cx="1967089" cy="12954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629400" y="2362200"/>
            <a:ext cx="1949042" cy="12954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28600" y="4572000"/>
            <a:ext cx="1949042" cy="12954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2438399" y="4572000"/>
            <a:ext cx="1967089" cy="12954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4572000" y="4572000"/>
            <a:ext cx="1931324" cy="12954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6705600" y="4572000"/>
            <a:ext cx="1913924" cy="12954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</p:pic>
      <p:sp>
        <p:nvSpPr>
          <p:cNvPr id="12" name="Rectangle 11"/>
          <p:cNvSpPr/>
          <p:nvPr/>
        </p:nvSpPr>
        <p:spPr>
          <a:xfrm>
            <a:off x="457200" y="533400"/>
            <a:ext cx="8382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2. </a:t>
            </a:r>
            <a:r>
              <a:rPr lang="en-US" sz="2800" u="sng" dirty="0" smtClean="0">
                <a:solidFill>
                  <a:srgbClr val="FF0000"/>
                </a:solidFill>
              </a:rPr>
              <a:t>Write a noun from the list under each picture</a:t>
            </a:r>
            <a:endParaRPr lang="en-US" sz="2800" u="sng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33400" y="3810000"/>
            <a:ext cx="144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C00000"/>
                </a:solidFill>
              </a:rPr>
              <a:t>chemist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590800" y="3733800"/>
            <a:ext cx="152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C00000"/>
                </a:solidFill>
              </a:rPr>
              <a:t>software developer-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724400" y="3810000"/>
            <a:ext cx="144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C00000"/>
                </a:solidFill>
              </a:rPr>
              <a:t>engineer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858000" y="3810000"/>
            <a:ext cx="144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C00000"/>
                </a:solidFill>
              </a:rPr>
              <a:t>physicist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33400" y="6019800"/>
            <a:ext cx="144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C00000"/>
                </a:solidFill>
              </a:rPr>
              <a:t>doctor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362200" y="6019800"/>
            <a:ext cx="2209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C00000"/>
                </a:solidFill>
              </a:rPr>
              <a:t>conservationist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724400" y="6015335"/>
            <a:ext cx="144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C00000"/>
                </a:solidFill>
              </a:rPr>
              <a:t>explorer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858000" y="6019800"/>
            <a:ext cx="1905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C00000"/>
                </a:solidFill>
              </a:rPr>
              <a:t>archeologist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819400" y="1905000"/>
            <a:ext cx="2438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2060"/>
                </a:solidFill>
              </a:rPr>
              <a:t>Who’s this?</a:t>
            </a:r>
            <a:endParaRPr lang="en-US" sz="24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5" dur="2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8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1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4" dur="20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7" dur="2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0" dur="20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3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8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3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8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3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8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3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8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83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2" grpId="0"/>
      <p:bldP spid="13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417637"/>
            <a:ext cx="8839200" cy="452596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>
                <a:solidFill>
                  <a:srgbClr val="0070C0"/>
                </a:solidFill>
              </a:rPr>
              <a:t>1. Every day we hear about new (develop)       ______  in science and technology.</a:t>
            </a:r>
          </a:p>
          <a:p>
            <a:pPr>
              <a:buNone/>
            </a:pPr>
            <a:r>
              <a:rPr lang="en-US" dirty="0" smtClean="0">
                <a:solidFill>
                  <a:srgbClr val="0070C0"/>
                </a:solidFill>
              </a:rPr>
              <a:t>2. Einstein was one of the greatest (science)  ______  in the world.</a:t>
            </a:r>
          </a:p>
          <a:p>
            <a:pPr>
              <a:buNone/>
            </a:pPr>
            <a:r>
              <a:rPr lang="en-US" dirty="0" smtClean="0">
                <a:solidFill>
                  <a:srgbClr val="0070C0"/>
                </a:solidFill>
              </a:rPr>
              <a:t>3. The USA is a world leader in space (explore)  ______ .</a:t>
            </a:r>
          </a:p>
          <a:p>
            <a:pPr>
              <a:buNone/>
            </a:pPr>
            <a:r>
              <a:rPr lang="en-US" dirty="0" smtClean="0">
                <a:solidFill>
                  <a:srgbClr val="0070C0"/>
                </a:solidFill>
              </a:rPr>
              <a:t>4. Advances in (medicine)  ______  science will help people live longer in the future.</a:t>
            </a:r>
          </a:p>
          <a:p>
            <a:pPr>
              <a:buNone/>
            </a:pPr>
            <a:r>
              <a:rPr lang="en-US" dirty="0" smtClean="0">
                <a:solidFill>
                  <a:srgbClr val="0070C0"/>
                </a:solidFill>
              </a:rPr>
              <a:t>5. There is a link between (economy) ___________ development and the environment.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067800" cy="523220"/>
          </a:xfrm>
          <a:prstGeom prst="rect">
            <a:avLst/>
          </a:prstGeom>
          <a:solidFill>
            <a:srgbClr val="00B050"/>
          </a:solidFill>
          <a:ln>
            <a:solidFill>
              <a:srgbClr val="FF0000"/>
            </a:solidFill>
          </a:ln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Unit 11: SCIENCE AND TECHNOLOGY – </a:t>
            </a:r>
            <a:r>
              <a:rPr lang="en-US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 Close look 1</a:t>
            </a:r>
            <a:endParaRPr lang="en-US" sz="2800" b="1" dirty="0"/>
          </a:p>
        </p:txBody>
      </p:sp>
      <p:sp>
        <p:nvSpPr>
          <p:cNvPr id="5" name="Rectangle 4"/>
          <p:cNvSpPr/>
          <p:nvPr/>
        </p:nvSpPr>
        <p:spPr>
          <a:xfrm>
            <a:off x="381000" y="695980"/>
            <a:ext cx="82296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ea typeface="Courier New" pitchFamily="49" charset="0"/>
                <a:cs typeface="Times New Roman" pitchFamily="18" charset="0"/>
              </a:rPr>
              <a:t>3.  </a:t>
            </a:r>
            <a:r>
              <a:rPr lang="en-US" sz="2800" b="1" u="sng" dirty="0" smtClean="0">
                <a:solidFill>
                  <a:srgbClr val="FF0000"/>
                </a:solidFill>
              </a:rPr>
              <a:t>Give the correct form of the words in brackets</a:t>
            </a:r>
            <a:r>
              <a:rPr lang="en-US" sz="2800" b="1" dirty="0" smtClean="0">
                <a:solidFill>
                  <a:srgbClr val="FF0000"/>
                </a:solidFill>
              </a:rPr>
              <a:t>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781800" y="1371600"/>
            <a:ext cx="2209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C00000"/>
                </a:solidFill>
              </a:rPr>
              <a:t>development</a:t>
            </a:r>
            <a:endParaRPr lang="en-US" sz="2800" dirty="0">
              <a:solidFill>
                <a:srgbClr val="C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086600" y="2286000"/>
            <a:ext cx="1981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C00000"/>
                </a:solidFill>
              </a:rPr>
              <a:t>scientist</a:t>
            </a:r>
            <a:endParaRPr lang="en-US" sz="2800" dirty="0">
              <a:solidFill>
                <a:srgbClr val="C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315200" y="3200400"/>
            <a:ext cx="1981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C00000"/>
                </a:solidFill>
              </a:rPr>
              <a:t>explorer</a:t>
            </a:r>
            <a:endParaRPr lang="en-US" sz="2800" dirty="0">
              <a:solidFill>
                <a:srgbClr val="C0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114800" y="3657600"/>
            <a:ext cx="1981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C00000"/>
                </a:solidFill>
              </a:rPr>
              <a:t>medical</a:t>
            </a:r>
            <a:endParaRPr lang="en-US" sz="2800" dirty="0">
              <a:solidFill>
                <a:srgbClr val="C0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096000" y="4572000"/>
            <a:ext cx="1981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C00000"/>
                </a:solidFill>
              </a:rPr>
              <a:t>economic</a:t>
            </a:r>
            <a:endParaRPr lang="en-US" sz="28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000"/>
                            </p:stCondLst>
                            <p:childTnLst>
                              <p:par>
                                <p:cTn id="18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6000"/>
                            </p:stCondLst>
                            <p:childTnLst>
                              <p:par>
                                <p:cTn id="22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8000"/>
                            </p:stCondLst>
                            <p:childTnLst>
                              <p:par>
                                <p:cTn id="26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8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828800"/>
            <a:ext cx="8534400" cy="4525963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smtClean="0">
                <a:solidFill>
                  <a:srgbClr val="0070C0"/>
                </a:solidFill>
              </a:rPr>
              <a:t>- When we add the prefix </a:t>
            </a:r>
            <a:r>
              <a:rPr lang="en-US" i="1" dirty="0" smtClean="0">
                <a:solidFill>
                  <a:srgbClr val="0070C0"/>
                </a:solidFill>
              </a:rPr>
              <a:t>un- or </a:t>
            </a:r>
            <a:r>
              <a:rPr lang="en-US" i="1" dirty="0" err="1" smtClean="0">
                <a:solidFill>
                  <a:srgbClr val="0070C0"/>
                </a:solidFill>
              </a:rPr>
              <a:t>im</a:t>
            </a:r>
            <a:r>
              <a:rPr lang="en-US" i="1" dirty="0" smtClean="0">
                <a:solidFill>
                  <a:srgbClr val="0070C0"/>
                </a:solidFill>
              </a:rPr>
              <a:t>- (meaning </a:t>
            </a:r>
            <a:r>
              <a:rPr lang="en-US" dirty="0" smtClean="0">
                <a:solidFill>
                  <a:srgbClr val="0070C0"/>
                </a:solidFill>
              </a:rPr>
              <a:t>‘not’) to a root word, the stress of the word does not normally change.</a:t>
            </a:r>
          </a:p>
          <a:p>
            <a:pPr>
              <a:buNone/>
            </a:pPr>
            <a:r>
              <a:rPr lang="en-US" i="1" dirty="0" smtClean="0">
                <a:solidFill>
                  <a:srgbClr val="0070C0"/>
                </a:solidFill>
              </a:rPr>
              <a:t>Example: </a:t>
            </a:r>
          </a:p>
          <a:p>
            <a:pPr>
              <a:buNone/>
            </a:pPr>
            <a:r>
              <a:rPr lang="en-US" i="1" dirty="0" smtClean="0">
                <a:solidFill>
                  <a:srgbClr val="C00000"/>
                </a:solidFill>
              </a:rPr>
              <a:t>- 'friendly → </a:t>
            </a:r>
            <a:r>
              <a:rPr lang="en-US" i="1" dirty="0" err="1" smtClean="0">
                <a:solidFill>
                  <a:srgbClr val="C00000"/>
                </a:solidFill>
              </a:rPr>
              <a:t>un'friendly</a:t>
            </a:r>
            <a:endParaRPr lang="en-US" i="1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rgbClr val="C00000"/>
                </a:solidFill>
              </a:rPr>
              <a:t>- 'probable → </a:t>
            </a:r>
            <a:r>
              <a:rPr lang="en-US" dirty="0" err="1" smtClean="0">
                <a:solidFill>
                  <a:srgbClr val="C00000"/>
                </a:solidFill>
              </a:rPr>
              <a:t>im'probable</a:t>
            </a:r>
            <a:endParaRPr lang="en-US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rgbClr val="0070C0"/>
                </a:solidFill>
              </a:rPr>
              <a:t>Note: When we add the prefix </a:t>
            </a:r>
            <a:r>
              <a:rPr lang="en-US" i="1" dirty="0" smtClean="0">
                <a:solidFill>
                  <a:srgbClr val="0070C0"/>
                </a:solidFill>
              </a:rPr>
              <a:t>un- or </a:t>
            </a:r>
            <a:r>
              <a:rPr lang="en-US" i="1" dirty="0" err="1" smtClean="0">
                <a:solidFill>
                  <a:srgbClr val="0070C0"/>
                </a:solidFill>
              </a:rPr>
              <a:t>im</a:t>
            </a:r>
            <a:r>
              <a:rPr lang="en-US" i="1" dirty="0" smtClean="0">
                <a:solidFill>
                  <a:srgbClr val="0070C0"/>
                </a:solidFill>
              </a:rPr>
              <a:t>- to a </a:t>
            </a:r>
            <a:r>
              <a:rPr lang="en-US" dirty="0" smtClean="0">
                <a:solidFill>
                  <a:srgbClr val="0070C0"/>
                </a:solidFill>
              </a:rPr>
              <a:t>one-syllable word, the stress falls on the root word.</a:t>
            </a:r>
          </a:p>
          <a:p>
            <a:pPr>
              <a:buNone/>
            </a:pPr>
            <a:r>
              <a:rPr lang="en-US" i="1" dirty="0" smtClean="0">
                <a:solidFill>
                  <a:srgbClr val="0070C0"/>
                </a:solidFill>
              </a:rPr>
              <a:t>Example: </a:t>
            </a:r>
          </a:p>
          <a:p>
            <a:pPr>
              <a:buNone/>
            </a:pPr>
            <a:r>
              <a:rPr lang="en-US" i="1" dirty="0" smtClean="0">
                <a:solidFill>
                  <a:srgbClr val="C00000"/>
                </a:solidFill>
              </a:rPr>
              <a:t>- fair → </a:t>
            </a:r>
            <a:r>
              <a:rPr lang="en-US" i="1" dirty="0" err="1" smtClean="0">
                <a:solidFill>
                  <a:srgbClr val="C00000"/>
                </a:solidFill>
              </a:rPr>
              <a:t>un'fair</a:t>
            </a:r>
            <a:endParaRPr lang="en-US" i="1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rgbClr val="C00000"/>
                </a:solidFill>
              </a:rPr>
              <a:t>- pure → </a:t>
            </a:r>
            <a:r>
              <a:rPr lang="en-US" dirty="0" err="1" smtClean="0">
                <a:solidFill>
                  <a:srgbClr val="C00000"/>
                </a:solidFill>
              </a:rPr>
              <a:t>im'pure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067800" cy="523220"/>
          </a:xfrm>
          <a:prstGeom prst="rect">
            <a:avLst/>
          </a:prstGeom>
          <a:solidFill>
            <a:srgbClr val="00B050"/>
          </a:solidFill>
          <a:ln>
            <a:solidFill>
              <a:srgbClr val="FF0000"/>
            </a:solidFill>
          </a:ln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Unit 11: SCIENCE AND TECHNOLOGY – </a:t>
            </a:r>
            <a:r>
              <a:rPr lang="en-US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 Close look 1</a:t>
            </a:r>
            <a:endParaRPr lang="en-US" sz="2800" b="1" dirty="0"/>
          </a:p>
        </p:txBody>
      </p:sp>
      <p:sp>
        <p:nvSpPr>
          <p:cNvPr id="5" name="Rectangle 4"/>
          <p:cNvSpPr/>
          <p:nvPr/>
        </p:nvSpPr>
        <p:spPr>
          <a:xfrm>
            <a:off x="2743200" y="619780"/>
            <a:ext cx="2971800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ea typeface="Courier New" pitchFamily="49" charset="0"/>
                <a:cs typeface="Times New Roman" pitchFamily="18" charset="0"/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</a:rPr>
              <a:t>Pronunciation</a:t>
            </a:r>
            <a:endParaRPr lang="en-US" sz="2800" dirty="0" smtClean="0">
              <a:solidFill>
                <a:srgbClr val="FF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447800" y="1138535"/>
            <a:ext cx="5347939" cy="46166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00B050"/>
                </a:solidFill>
              </a:rPr>
              <a:t>Stress in words starting with </a:t>
            </a:r>
            <a:r>
              <a:rPr lang="en-US" sz="2400" b="1" i="1" dirty="0" smtClean="0">
                <a:solidFill>
                  <a:srgbClr val="00B050"/>
                </a:solidFill>
              </a:rPr>
              <a:t>un- and </a:t>
            </a:r>
            <a:r>
              <a:rPr lang="en-US" sz="2400" b="1" i="1" dirty="0" err="1" smtClean="0">
                <a:solidFill>
                  <a:srgbClr val="00B050"/>
                </a:solidFill>
              </a:rPr>
              <a:t>im</a:t>
            </a:r>
            <a:r>
              <a:rPr lang="en-US" sz="2400" b="1" i="1" dirty="0" smtClean="0">
                <a:solidFill>
                  <a:srgbClr val="00B050"/>
                </a:solidFill>
              </a:rPr>
              <a:t>-</a:t>
            </a:r>
            <a:endParaRPr lang="en-US" sz="24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7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5" grpId="0" animBg="1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33600" y="1752600"/>
            <a:ext cx="3733800" cy="3124200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>
                <a:solidFill>
                  <a:srgbClr val="00B0F0"/>
                </a:solidFill>
              </a:rPr>
              <a:t>unforeseen      unlucky</a:t>
            </a:r>
          </a:p>
          <a:p>
            <a:pPr>
              <a:buNone/>
            </a:pPr>
            <a:r>
              <a:rPr lang="en-US" sz="2800" dirty="0" smtClean="0">
                <a:solidFill>
                  <a:srgbClr val="00B0F0"/>
                </a:solidFill>
              </a:rPr>
              <a:t>immature        unwise</a:t>
            </a:r>
          </a:p>
          <a:p>
            <a:pPr>
              <a:buNone/>
            </a:pPr>
            <a:r>
              <a:rPr lang="en-US" sz="2800" dirty="0" smtClean="0">
                <a:solidFill>
                  <a:srgbClr val="00B0F0"/>
                </a:solidFill>
              </a:rPr>
              <a:t>impatient        unhealthy</a:t>
            </a:r>
          </a:p>
          <a:p>
            <a:pPr>
              <a:buNone/>
            </a:pPr>
            <a:r>
              <a:rPr lang="en-US" sz="2800" dirty="0" smtClean="0">
                <a:solidFill>
                  <a:srgbClr val="00B0F0"/>
                </a:solidFill>
              </a:rPr>
              <a:t>impure             unhurt</a:t>
            </a:r>
          </a:p>
          <a:p>
            <a:pPr>
              <a:buNone/>
            </a:pPr>
            <a:r>
              <a:rPr lang="en-US" sz="2800" dirty="0" smtClean="0">
                <a:solidFill>
                  <a:srgbClr val="00B0F0"/>
                </a:solidFill>
              </a:rPr>
              <a:t>impossible      unlimited</a:t>
            </a:r>
          </a:p>
          <a:p>
            <a:pPr>
              <a:buNone/>
            </a:pPr>
            <a:r>
              <a:rPr lang="en-US" sz="2800" dirty="0" smtClean="0">
                <a:solidFill>
                  <a:srgbClr val="00B0F0"/>
                </a:solidFill>
              </a:rPr>
              <a:t>Unnatural       impolite</a:t>
            </a:r>
            <a:endParaRPr lang="en-US" sz="2800" dirty="0">
              <a:solidFill>
                <a:srgbClr val="00B0F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067800" cy="523220"/>
          </a:xfrm>
          <a:prstGeom prst="rect">
            <a:avLst/>
          </a:prstGeom>
          <a:solidFill>
            <a:srgbClr val="00B050"/>
          </a:solidFill>
          <a:ln>
            <a:solidFill>
              <a:srgbClr val="FF0000"/>
            </a:solidFill>
          </a:ln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Unit 11: SCIENCE AND TECHNOLOGY – </a:t>
            </a:r>
            <a:r>
              <a:rPr lang="en-US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 Close look 1</a:t>
            </a:r>
            <a:endParaRPr lang="en-US" sz="2800" b="1" dirty="0"/>
          </a:p>
        </p:txBody>
      </p:sp>
      <p:sp>
        <p:nvSpPr>
          <p:cNvPr id="5" name="Rectangle 4"/>
          <p:cNvSpPr/>
          <p:nvPr/>
        </p:nvSpPr>
        <p:spPr>
          <a:xfrm>
            <a:off x="381000" y="609600"/>
            <a:ext cx="71628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ea typeface="Courier New" pitchFamily="49" charset="0"/>
                <a:cs typeface="Times New Roman" pitchFamily="18" charset="0"/>
              </a:rPr>
              <a:t> 4. </a:t>
            </a:r>
            <a:r>
              <a:rPr lang="en-US" sz="2800" u="sng" dirty="0" smtClean="0">
                <a:solidFill>
                  <a:srgbClr val="FF0000"/>
                </a:solidFill>
              </a:rPr>
              <a:t>Listen and repeat the following words.</a:t>
            </a:r>
          </a:p>
          <a:p>
            <a:r>
              <a:rPr lang="en-US" sz="2800" u="sng" dirty="0" smtClean="0">
                <a:solidFill>
                  <a:srgbClr val="FF0000"/>
                </a:solidFill>
              </a:rPr>
              <a:t>Mark the stressed syllables in the words.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067800" cy="523220"/>
          </a:xfrm>
          <a:prstGeom prst="rect">
            <a:avLst/>
          </a:prstGeom>
          <a:solidFill>
            <a:srgbClr val="00B050"/>
          </a:solidFill>
          <a:ln>
            <a:solidFill>
              <a:srgbClr val="FF0000"/>
            </a:solidFill>
          </a:ln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Unit 11: SCIENCE AND TECHNOLOGY – </a:t>
            </a:r>
            <a:r>
              <a:rPr lang="en-US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 Close look 1</a:t>
            </a:r>
            <a:endParaRPr lang="en-US" sz="2800" b="1" dirty="0"/>
          </a:p>
        </p:txBody>
      </p:sp>
      <p:sp>
        <p:nvSpPr>
          <p:cNvPr id="5" name="Rectangle 4"/>
          <p:cNvSpPr/>
          <p:nvPr/>
        </p:nvSpPr>
        <p:spPr>
          <a:xfrm>
            <a:off x="609600" y="762000"/>
            <a:ext cx="82296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ea typeface="Courier New" pitchFamily="49" charset="0"/>
                <a:cs typeface="Times New Roman" pitchFamily="18" charset="0"/>
              </a:rPr>
              <a:t> 5. </a:t>
            </a:r>
            <a:r>
              <a:rPr lang="en-US" sz="2800" u="sng" dirty="0" smtClean="0">
                <a:solidFill>
                  <a:srgbClr val="FF0000"/>
                </a:solidFill>
              </a:rPr>
              <a:t>Put the words from 4 in the right columns</a:t>
            </a:r>
            <a:r>
              <a:rPr lang="en-US" sz="2800" dirty="0" smtClean="0">
                <a:solidFill>
                  <a:srgbClr val="FF0000"/>
                </a:solidFill>
              </a:rPr>
              <a:t>.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533400" y="1397000"/>
          <a:ext cx="7772400" cy="33976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3100"/>
                <a:gridCol w="1943100"/>
                <a:gridCol w="1943100"/>
                <a:gridCol w="1943100"/>
              </a:tblGrid>
              <a:tr h="50800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oO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oOo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ooO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oOoo</a:t>
                      </a:r>
                      <a:endParaRPr lang="en-US" dirty="0" smtClean="0"/>
                    </a:p>
                  </a:txBody>
                  <a:tcPr/>
                </a:tc>
              </a:tr>
              <a:tr h="288965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Rectangle 8"/>
          <p:cNvSpPr/>
          <p:nvPr/>
        </p:nvSpPr>
        <p:spPr>
          <a:xfrm>
            <a:off x="990600" y="2133600"/>
            <a:ext cx="122020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unwise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819400" y="2133600"/>
            <a:ext cx="131157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unlucky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800600" y="2133600"/>
            <a:ext cx="139333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impolite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477000" y="2133600"/>
            <a:ext cx="174438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impossible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/>
      <p:bldP spid="10" grpId="0"/>
      <p:bldP spid="11" grpId="0"/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828800"/>
            <a:ext cx="8991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>
                <a:solidFill>
                  <a:srgbClr val="0070C0"/>
                </a:solidFill>
              </a:rPr>
              <a:t>1. The teacher said this water was        ______    and couldn’t be used in our experiment.</a:t>
            </a:r>
          </a:p>
          <a:p>
            <a:pPr>
              <a:buNone/>
            </a:pPr>
            <a:r>
              <a:rPr lang="en-US" dirty="0" smtClean="0">
                <a:solidFill>
                  <a:srgbClr val="0070C0"/>
                </a:solidFill>
              </a:rPr>
              <a:t>2. Scientists have identified a link between an ______     diet and diseases.</a:t>
            </a:r>
          </a:p>
          <a:p>
            <a:pPr>
              <a:buNone/>
            </a:pPr>
            <a:r>
              <a:rPr lang="en-US" dirty="0" smtClean="0">
                <a:solidFill>
                  <a:srgbClr val="0070C0"/>
                </a:solidFill>
              </a:rPr>
              <a:t>3. This job would be   ______     without the help of a computer.</a:t>
            </a:r>
          </a:p>
          <a:p>
            <a:pPr>
              <a:buNone/>
            </a:pPr>
            <a:r>
              <a:rPr lang="en-US" dirty="0" smtClean="0">
                <a:solidFill>
                  <a:srgbClr val="0070C0"/>
                </a:solidFill>
              </a:rPr>
              <a:t>4. Our natural resources are not    ______.</a:t>
            </a:r>
          </a:p>
          <a:p>
            <a:pPr>
              <a:buNone/>
            </a:pPr>
            <a:r>
              <a:rPr lang="en-US" dirty="0" smtClean="0">
                <a:solidFill>
                  <a:srgbClr val="0070C0"/>
                </a:solidFill>
              </a:rPr>
              <a:t>5. It’s no good being   ______      with small children.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067800" cy="523220"/>
          </a:xfrm>
          <a:prstGeom prst="rect">
            <a:avLst/>
          </a:prstGeom>
          <a:solidFill>
            <a:srgbClr val="00B050"/>
          </a:solidFill>
          <a:ln>
            <a:solidFill>
              <a:srgbClr val="FF0000"/>
            </a:solidFill>
          </a:ln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Unit 11: SCIENCE AND TECHNOLOGY – </a:t>
            </a:r>
            <a:r>
              <a:rPr lang="en-US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 Close look 1</a:t>
            </a:r>
            <a:endParaRPr lang="en-US" sz="2800" b="1" dirty="0"/>
          </a:p>
        </p:txBody>
      </p:sp>
      <p:sp>
        <p:nvSpPr>
          <p:cNvPr id="5" name="Rectangle 4"/>
          <p:cNvSpPr/>
          <p:nvPr/>
        </p:nvSpPr>
        <p:spPr>
          <a:xfrm>
            <a:off x="381000" y="609600"/>
            <a:ext cx="82296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ea typeface="Courier New" pitchFamily="49" charset="0"/>
                <a:cs typeface="Times New Roman" pitchFamily="18" charset="0"/>
              </a:rPr>
              <a:t> 6. </a:t>
            </a:r>
            <a:r>
              <a:rPr lang="en-US" sz="2800" u="sng" dirty="0" smtClean="0">
                <a:solidFill>
                  <a:srgbClr val="FF0000"/>
                </a:solidFill>
              </a:rPr>
              <a:t>Fill the gaps with one of the words in 5.</a:t>
            </a:r>
          </a:p>
          <a:p>
            <a:r>
              <a:rPr lang="en-US" sz="2800" u="sng" dirty="0" smtClean="0">
                <a:solidFill>
                  <a:srgbClr val="FF0000"/>
                </a:solidFill>
              </a:rPr>
              <a:t>Listen and check, then read the sentences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248400" y="1828800"/>
            <a:ext cx="1981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impure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81000" y="3352800"/>
            <a:ext cx="1981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unhealthy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581400" y="3962400"/>
            <a:ext cx="1981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impossible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715000" y="5029200"/>
            <a:ext cx="1981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unlimited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657600" y="5638800"/>
            <a:ext cx="1981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impatient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  <p:bldP spid="7" grpId="0"/>
      <p:bldP spid="8" grpId="0"/>
      <p:bldP spid="9" grpId="0"/>
      <p:bldP spid="10" grpId="0"/>
      <p:bldP spid="11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2668</TotalTime>
  <Words>625</Words>
  <Application>Microsoft Office PowerPoint</Application>
  <PresentationFormat>On-screen Show (4:3)</PresentationFormat>
  <Paragraphs>98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Admin</cp:lastModifiedBy>
  <cp:revision>249</cp:revision>
  <dcterms:created xsi:type="dcterms:W3CDTF">2015-06-22T02:35:54Z</dcterms:created>
  <dcterms:modified xsi:type="dcterms:W3CDTF">2018-02-24T11:24:56Z</dcterms:modified>
</cp:coreProperties>
</file>